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924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Androscoggin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Mental Health</c:v>
                </c:pt>
                <c:pt idx="2">
                  <c:v>Obesity</c:v>
                </c:pt>
                <c:pt idx="3">
                  <c:v>Physical Activity &amp; Nutrition</c:v>
                </c:pt>
                <c:pt idx="4">
                  <c:v>Depression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0.86</c:v>
                </c:pt>
                <c:pt idx="1">
                  <c:v>0.86</c:v>
                </c:pt>
                <c:pt idx="2">
                  <c:v>0.82</c:v>
                </c:pt>
                <c:pt idx="3">
                  <c:v>0.81</c:v>
                </c:pt>
                <c:pt idx="4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Mental Health</c:v>
                </c:pt>
                <c:pt idx="2">
                  <c:v>Obesity</c:v>
                </c:pt>
                <c:pt idx="3">
                  <c:v>Physical Activity &amp; Nutrition</c:v>
                </c:pt>
                <c:pt idx="4">
                  <c:v>Depression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0.8</c:v>
                </c:pt>
                <c:pt idx="1">
                  <c:v>0.71</c:v>
                </c:pt>
                <c:pt idx="2">
                  <c:v>0.78</c:v>
                </c:pt>
                <c:pt idx="3">
                  <c:v>0.69</c:v>
                </c:pt>
                <c:pt idx="4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208768"/>
        <c:axId val="118218752"/>
      </c:barChart>
      <c:catAx>
        <c:axId val="118208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218752"/>
        <c:crosses val="autoZero"/>
        <c:auto val="1"/>
        <c:lblAlgn val="ctr"/>
        <c:lblOffset val="100"/>
        <c:noMultiLvlLbl val="0"/>
      </c:catAx>
      <c:valAx>
        <c:axId val="1182187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82087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Androscoggin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Access to Behavioral Health/Mental Health Care</c:v>
                </c:pt>
                <c:pt idx="3">
                  <c:v>Housing Stability</c:v>
                </c:pt>
                <c:pt idx="4">
                  <c:v>Adverse Childhood Experiences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0.91</c:v>
                </c:pt>
                <c:pt idx="1">
                  <c:v>0.74</c:v>
                </c:pt>
                <c:pt idx="2">
                  <c:v>0.73</c:v>
                </c:pt>
                <c:pt idx="3">
                  <c:v>0.73</c:v>
                </c:pt>
                <c:pt idx="4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Access to Behavioral Health/Mental Health Care</c:v>
                </c:pt>
                <c:pt idx="3">
                  <c:v>Housing Stability</c:v>
                </c:pt>
                <c:pt idx="4">
                  <c:v>Adverse Childhood Experiences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0.67</c:v>
                </c:pt>
                <c:pt idx="3">
                  <c:v>0.56999999999999995</c:v>
                </c:pt>
                <c:pt idx="4">
                  <c:v>0.56000000000000005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923072"/>
        <c:axId val="121924608"/>
      </c:barChart>
      <c:catAx>
        <c:axId val="121923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1924608"/>
        <c:crosses val="autoZero"/>
        <c:auto val="1"/>
        <c:lblAlgn val="ctr"/>
        <c:lblOffset val="100"/>
        <c:noMultiLvlLbl val="0"/>
      </c:catAx>
      <c:valAx>
        <c:axId val="121924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1923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Androscoggin County based on information provided by the 130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Androscoggin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smtClean="0"/>
              <a:t>Page </a:t>
            </a:r>
            <a:r>
              <a:rPr lang="en-US" baseline="0" smtClean="0"/>
              <a:t>26 </a:t>
            </a:r>
            <a:r>
              <a:rPr lang="en-US" baseline="0" dirty="0" smtClean="0"/>
              <a:t>of the Androscoggin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Kennebec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Androscoggin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Androscoggin County Report will form CMHC’s/ST. Mary’s CHNA along with the Western District (Androscoggin, Franklin, &amp; Oxford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 –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Androscoggin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Androscoggin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Androscoggin County = 130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Androscoggin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www.maine.gov/SHNAPP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keene@stmarysmaine.com" TargetMode="External"/><Relationship Id="rId5" Type="http://schemas.openxmlformats.org/officeDocument/2006/relationships/hyperlink" Target="mailto:ricecy@cmhc.org" TargetMode="External"/><Relationship Id="rId4" Type="http://schemas.openxmlformats.org/officeDocument/2006/relationships/hyperlink" Target="mailto:jamie.l.paul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Androscoggin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Androscoggin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1266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2015 Stakeholder Survey </a:t>
            </a:r>
            <a:r>
              <a:rPr lang="en-US" sz="2800" b="1" dirty="0">
                <a:solidFill>
                  <a:schemeClr val="accent2"/>
                </a:solidFill>
              </a:rPr>
              <a:t>- </a:t>
            </a:r>
            <a:r>
              <a:rPr lang="en-US" sz="1400" b="1" dirty="0">
                <a:solidFill>
                  <a:schemeClr val="accent2"/>
                </a:solidFill>
              </a:rPr>
              <a:t>Total 1,639 surveys; Androscoggin 130 surveys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667736"/>
              </p:ext>
            </p:extLst>
          </p:nvPr>
        </p:nvGraphicFramePr>
        <p:xfrm>
          <a:off x="545592" y="2426731"/>
          <a:ext cx="8001000" cy="389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Androscoggin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Androscoggin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" y="2286000"/>
            <a:ext cx="7786279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7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Jamie Paul				Cindie Rice</a:t>
            </a:r>
          </a:p>
          <a:p>
            <a:pPr marL="109728" indent="0">
              <a:buNone/>
            </a:pPr>
            <a:r>
              <a:rPr lang="en-US" dirty="0"/>
              <a:t>795-4302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</a:t>
            </a:r>
            <a:r>
              <a:rPr lang="en-US" dirty="0" smtClean="0"/>
              <a:t>795-8243 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jamie.l.paul@maine.gov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1900" dirty="0" smtClean="0">
                <a:latin typeface="Cambria" panose="02040503050406030204" pitchFamily="18" charset="0"/>
                <a:hlinkClick r:id="rId5"/>
              </a:rPr>
              <a:t>ricecy@cmhc.org</a:t>
            </a:r>
            <a:r>
              <a:rPr lang="en-US" sz="1900" dirty="0" smtClean="0">
                <a:latin typeface="Cambria" panose="02040503050406030204" pitchFamily="18" charset="0"/>
              </a:rPr>
              <a:t> </a:t>
            </a:r>
          </a:p>
          <a:p>
            <a:pPr marL="109728" indent="0">
              <a:buNone/>
            </a:pPr>
            <a:endParaRPr lang="en-US" sz="19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Elizabeth Keene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/>
              <a:t>777-8806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1900" u="sng" dirty="0">
                <a:hlinkClick r:id="rId6"/>
              </a:rPr>
              <a:t>ekeene@stmarysmaine.com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7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616036" y="3200400"/>
            <a:ext cx="4156364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Androscoggin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69" y="1782979"/>
            <a:ext cx="822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2015 Stakeholder Survey </a:t>
            </a:r>
            <a:r>
              <a:rPr lang="en-US" sz="1600" b="1" dirty="0" smtClean="0">
                <a:solidFill>
                  <a:schemeClr val="accent2"/>
                </a:solidFill>
              </a:rPr>
              <a:t>- </a:t>
            </a:r>
            <a:r>
              <a:rPr lang="en-US" sz="1400" b="1" dirty="0" smtClean="0">
                <a:solidFill>
                  <a:schemeClr val="accent2"/>
                </a:solidFill>
              </a:rPr>
              <a:t>Total 1,639 surveys; Androscoggin 130 surveys 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978457"/>
              </p:ext>
            </p:extLst>
          </p:nvPr>
        </p:nvGraphicFramePr>
        <p:xfrm>
          <a:off x="685801" y="2362200"/>
          <a:ext cx="7696199" cy="40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Androscoggin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251992"/>
            <a:ext cx="7334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Androscoggin County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2069396"/>
            <a:ext cx="6480236" cy="4182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3470</TotalTime>
  <Words>1413</Words>
  <Application>Microsoft Office PowerPoint</Application>
  <PresentationFormat>On-screen Show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Androscoggin County</vt:lpstr>
      <vt:lpstr>Top health issues for Androscoggin County</vt:lpstr>
      <vt:lpstr>Top issues affecting where we live, work, learn &amp; play in Androscoggin County</vt:lpstr>
      <vt:lpstr>Top issues affecting where we live, work, learn &amp; play in Androscoggin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188</cp:revision>
  <cp:lastPrinted>2015-09-09T11:18:45Z</cp:lastPrinted>
  <dcterms:created xsi:type="dcterms:W3CDTF">2015-06-09T16:33:57Z</dcterms:created>
  <dcterms:modified xsi:type="dcterms:W3CDTF">2015-10-14T20:31:14Z</dcterms:modified>
</cp:coreProperties>
</file>